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6" r:id="rId2"/>
    <p:sldId id="273" r:id="rId3"/>
    <p:sldId id="270" r:id="rId4"/>
    <p:sldId id="271" r:id="rId5"/>
    <p:sldId id="272" r:id="rId6"/>
    <p:sldId id="258" r:id="rId7"/>
    <p:sldId id="275" r:id="rId8"/>
    <p:sldId id="276" r:id="rId9"/>
    <p:sldId id="257" r:id="rId10"/>
    <p:sldId id="259" r:id="rId11"/>
    <p:sldId id="263" r:id="rId12"/>
    <p:sldId id="265" r:id="rId13"/>
    <p:sldId id="266" r:id="rId14"/>
    <p:sldId id="261" r:id="rId15"/>
    <p:sldId id="260" r:id="rId16"/>
    <p:sldId id="267" r:id="rId17"/>
    <p:sldId id="262" r:id="rId18"/>
    <p:sldId id="264" r:id="rId19"/>
    <p:sldId id="268" r:id="rId20"/>
    <p:sldId id="279" r:id="rId21"/>
    <p:sldId id="277" r:id="rId22"/>
    <p:sldId id="274" r:id="rId23"/>
    <p:sldId id="278"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92" d="100"/>
          <a:sy n="92" d="100"/>
        </p:scale>
        <p:origin x="-960" y="-9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interSettings" Target="printerSettings/printerSettings1.bin"/><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jpeg>
</file>

<file path=ppt/media/image12.png>
</file>

<file path=ppt/media/image2.png>
</file>

<file path=ppt/media/image3.jpe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50D74FC-D3F1-D549-B687-3DB041D19B85}" type="datetimeFigureOut">
              <a:rPr lang="en-US" smtClean="0"/>
              <a:t>18/1/19</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A667A1B-2093-1B4B-A7B4-77C2B8B4AA33}" type="slidenum">
              <a:rPr lang="en-US" smtClean="0"/>
              <a:t>‹#›</a:t>
            </a:fld>
            <a:endParaRPr lang="en-US" dirty="0"/>
          </a:p>
        </p:txBody>
      </p:sp>
    </p:spTree>
    <p:extLst>
      <p:ext uri="{BB962C8B-B14F-4D97-AF65-F5344CB8AC3E}">
        <p14:creationId xmlns:p14="http://schemas.microsoft.com/office/powerpoint/2010/main" val="334529550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an example of the use of mobile technologies integrated into a staff and curriculum development project instigated within the context of educational professional development</a:t>
            </a:r>
            <a:r>
              <a:rPr lang="en-AU" dirty="0" smtClean="0">
                <a:effectLst/>
              </a:rPr>
              <a:t> </a:t>
            </a:r>
            <a:endParaRPr lang="en-US" dirty="0"/>
          </a:p>
        </p:txBody>
      </p:sp>
      <p:sp>
        <p:nvSpPr>
          <p:cNvPr id="4" name="Slide Number Placeholder 3"/>
          <p:cNvSpPr>
            <a:spLocks noGrp="1"/>
          </p:cNvSpPr>
          <p:nvPr>
            <p:ph type="sldNum" sz="quarter" idx="10"/>
          </p:nvPr>
        </p:nvSpPr>
        <p:spPr/>
        <p:txBody>
          <a:bodyPr/>
          <a:lstStyle/>
          <a:p>
            <a:fld id="{1A667A1B-2093-1B4B-A7B4-77C2B8B4AA33}" type="slidenum">
              <a:rPr lang="en-US" smtClean="0"/>
              <a:t>2</a:t>
            </a:fld>
            <a:endParaRPr lang="en-US" dirty="0"/>
          </a:p>
        </p:txBody>
      </p:sp>
    </p:spTree>
    <p:extLst>
      <p:ext uri="{BB962C8B-B14F-4D97-AF65-F5344CB8AC3E}">
        <p14:creationId xmlns:p14="http://schemas.microsoft.com/office/powerpoint/2010/main" val="3923602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head of faculty I would respond with Sharing Good Practice and helping others less experienced</a:t>
            </a:r>
          </a:p>
          <a:p>
            <a:endParaRPr lang="en-US" dirty="0" smtClean="0"/>
          </a:p>
          <a:p>
            <a:r>
              <a:rPr lang="en-US" dirty="0" smtClean="0"/>
              <a:t>As institution I would respond with keeping up to date being part of job description </a:t>
            </a:r>
          </a:p>
          <a:p>
            <a:endParaRPr lang="en-US" dirty="0" smtClean="0"/>
          </a:p>
          <a:p>
            <a:r>
              <a:rPr lang="en-US" dirty="0" smtClean="0"/>
              <a:t>I have encountered these frustrations in my own career development so do understand them - but also see the points from management and institution as well</a:t>
            </a:r>
            <a:endParaRPr lang="en-US" dirty="0"/>
          </a:p>
        </p:txBody>
      </p:sp>
      <p:sp>
        <p:nvSpPr>
          <p:cNvPr id="4" name="Slide Number Placeholder 3"/>
          <p:cNvSpPr>
            <a:spLocks noGrp="1"/>
          </p:cNvSpPr>
          <p:nvPr>
            <p:ph type="sldNum" sz="quarter" idx="10"/>
          </p:nvPr>
        </p:nvSpPr>
        <p:spPr/>
        <p:txBody>
          <a:bodyPr/>
          <a:lstStyle/>
          <a:p>
            <a:fld id="{1A667A1B-2093-1B4B-A7B4-77C2B8B4AA33}" type="slidenum">
              <a:rPr lang="en-US" smtClean="0"/>
              <a:t>3</a:t>
            </a:fld>
            <a:endParaRPr lang="en-US" dirty="0"/>
          </a:p>
        </p:txBody>
      </p:sp>
    </p:spTree>
    <p:extLst>
      <p:ext uri="{BB962C8B-B14F-4D97-AF65-F5344CB8AC3E}">
        <p14:creationId xmlns:p14="http://schemas.microsoft.com/office/powerpoint/2010/main" val="15503953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We are in need of an increasingly highly skilled workforce with lots of high tech jobs being created in areas such as the IoT while manual and low skilled jobs are in long term, and possibly permanent recession, </a:t>
            </a:r>
            <a:r>
              <a:rPr lang="en-US" sz="1200" b="1" kern="1200" dirty="0" smtClean="0">
                <a:solidFill>
                  <a:schemeClr val="tx1"/>
                </a:solidFill>
                <a:effectLst/>
                <a:latin typeface="+mn-lt"/>
                <a:ea typeface="+mn-ea"/>
                <a:cs typeface="+mn-cs"/>
              </a:rPr>
              <a:t>due in no small part to automation, robotics and the proliferation of information and communication technologi</a:t>
            </a:r>
            <a:r>
              <a:rPr lang="en-US" sz="1200" kern="1200" dirty="0" smtClean="0">
                <a:solidFill>
                  <a:schemeClr val="tx1"/>
                </a:solidFill>
                <a:effectLst/>
                <a:latin typeface="+mn-lt"/>
                <a:ea typeface="+mn-ea"/>
                <a:cs typeface="+mn-cs"/>
              </a:rPr>
              <a:t>es.</a:t>
            </a:r>
            <a:r>
              <a:rPr lang="en-AU" dirty="0" smtClean="0">
                <a:effectLst/>
              </a:rPr>
              <a:t> </a:t>
            </a:r>
            <a:endParaRPr lang="en-US" dirty="0"/>
          </a:p>
        </p:txBody>
      </p:sp>
      <p:sp>
        <p:nvSpPr>
          <p:cNvPr id="4" name="Slide Number Placeholder 3"/>
          <p:cNvSpPr>
            <a:spLocks noGrp="1"/>
          </p:cNvSpPr>
          <p:nvPr>
            <p:ph type="sldNum" sz="quarter" idx="10"/>
          </p:nvPr>
        </p:nvSpPr>
        <p:spPr/>
        <p:txBody>
          <a:bodyPr/>
          <a:lstStyle/>
          <a:p>
            <a:fld id="{1A667A1B-2093-1B4B-A7B4-77C2B8B4AA33}" type="slidenum">
              <a:rPr lang="en-US" smtClean="0"/>
              <a:t>4</a:t>
            </a:fld>
            <a:endParaRPr lang="en-US" dirty="0"/>
          </a:p>
        </p:txBody>
      </p:sp>
    </p:spTree>
    <p:extLst>
      <p:ext uri="{BB962C8B-B14F-4D97-AF65-F5344CB8AC3E}">
        <p14:creationId xmlns:p14="http://schemas.microsoft.com/office/powerpoint/2010/main" val="39808691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Real-time Quizzes, </a:t>
            </a:r>
            <a:r>
              <a:rPr lang="en-US" dirty="0" smtClean="0"/>
              <a:t>Questionnaires</a:t>
            </a:r>
          </a:p>
          <a:p>
            <a:endParaRPr lang="en-US" dirty="0"/>
          </a:p>
        </p:txBody>
      </p:sp>
      <p:sp>
        <p:nvSpPr>
          <p:cNvPr id="4" name="Slide Number Placeholder 3"/>
          <p:cNvSpPr>
            <a:spLocks noGrp="1"/>
          </p:cNvSpPr>
          <p:nvPr>
            <p:ph type="sldNum" sz="quarter" idx="10"/>
          </p:nvPr>
        </p:nvSpPr>
        <p:spPr/>
        <p:txBody>
          <a:bodyPr/>
          <a:lstStyle/>
          <a:p>
            <a:fld id="{1A667A1B-2093-1B4B-A7B4-77C2B8B4AA33}" type="slidenum">
              <a:rPr lang="en-US" smtClean="0"/>
              <a:t>6</a:t>
            </a:fld>
            <a:endParaRPr lang="en-US" dirty="0"/>
          </a:p>
        </p:txBody>
      </p:sp>
    </p:spTree>
    <p:extLst>
      <p:ext uri="{BB962C8B-B14F-4D97-AF65-F5344CB8AC3E}">
        <p14:creationId xmlns:p14="http://schemas.microsoft.com/office/powerpoint/2010/main" val="41709964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in fact new versions without the metal chip </a:t>
            </a:r>
            <a:r>
              <a:rPr lang="en-US" dirty="0" smtClean="0"/>
              <a:t>casing </a:t>
            </a:r>
            <a:r>
              <a:rPr lang="en-US" dirty="0" smtClean="0"/>
              <a:t>now</a:t>
            </a:r>
            <a:endParaRPr lang="en-US" dirty="0"/>
          </a:p>
        </p:txBody>
      </p:sp>
      <p:sp>
        <p:nvSpPr>
          <p:cNvPr id="4" name="Slide Number Placeholder 3"/>
          <p:cNvSpPr>
            <a:spLocks noGrp="1"/>
          </p:cNvSpPr>
          <p:nvPr>
            <p:ph type="sldNum" sz="quarter" idx="10"/>
          </p:nvPr>
        </p:nvSpPr>
        <p:spPr/>
        <p:txBody>
          <a:bodyPr/>
          <a:lstStyle/>
          <a:p>
            <a:fld id="{1A667A1B-2093-1B4B-A7B4-77C2B8B4AA33}" type="slidenum">
              <a:rPr lang="en-US" smtClean="0"/>
              <a:t>10</a:t>
            </a:fld>
            <a:endParaRPr lang="en-US" dirty="0"/>
          </a:p>
        </p:txBody>
      </p:sp>
    </p:spTree>
    <p:extLst>
      <p:ext uri="{BB962C8B-B14F-4D97-AF65-F5344CB8AC3E}">
        <p14:creationId xmlns:p14="http://schemas.microsoft.com/office/powerpoint/2010/main" val="7308854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1B58722-753B-AD4A-8E1C-3D4FA5436E8B}" type="datetimeFigureOut">
              <a:rPr lang="en-US" smtClean="0"/>
              <a:t>18/1/19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AA5B5F4-706C-C043-A884-CA8512A886FB}" type="slidenum">
              <a:rPr lang="en-US" smtClean="0"/>
              <a:t>‹#›</a:t>
            </a:fld>
            <a:endParaRPr lang="en-US" dirty="0"/>
          </a:p>
        </p:txBody>
      </p:sp>
    </p:spTree>
    <p:extLst>
      <p:ext uri="{BB962C8B-B14F-4D97-AF65-F5344CB8AC3E}">
        <p14:creationId xmlns:p14="http://schemas.microsoft.com/office/powerpoint/2010/main" val="17982453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1B58722-753B-AD4A-8E1C-3D4FA5436E8B}" type="datetimeFigureOut">
              <a:rPr lang="en-US" smtClean="0"/>
              <a:t>18/1/19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AA5B5F4-706C-C043-A884-CA8512A886FB}" type="slidenum">
              <a:rPr lang="en-US" smtClean="0"/>
              <a:t>‹#›</a:t>
            </a:fld>
            <a:endParaRPr lang="en-US" dirty="0"/>
          </a:p>
        </p:txBody>
      </p:sp>
    </p:spTree>
    <p:extLst>
      <p:ext uri="{BB962C8B-B14F-4D97-AF65-F5344CB8AC3E}">
        <p14:creationId xmlns:p14="http://schemas.microsoft.com/office/powerpoint/2010/main" val="12429094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1B58722-753B-AD4A-8E1C-3D4FA5436E8B}" type="datetimeFigureOut">
              <a:rPr lang="en-US" smtClean="0"/>
              <a:t>18/1/19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AA5B5F4-706C-C043-A884-CA8512A886FB}" type="slidenum">
              <a:rPr lang="en-US" smtClean="0"/>
              <a:t>‹#›</a:t>
            </a:fld>
            <a:endParaRPr lang="en-US" dirty="0"/>
          </a:p>
        </p:txBody>
      </p:sp>
    </p:spTree>
    <p:extLst>
      <p:ext uri="{BB962C8B-B14F-4D97-AF65-F5344CB8AC3E}">
        <p14:creationId xmlns:p14="http://schemas.microsoft.com/office/powerpoint/2010/main" val="3167440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1B58722-753B-AD4A-8E1C-3D4FA5436E8B}" type="datetimeFigureOut">
              <a:rPr lang="en-US" smtClean="0"/>
              <a:t>18/1/19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AA5B5F4-706C-C043-A884-CA8512A886FB}" type="slidenum">
              <a:rPr lang="en-US" smtClean="0"/>
              <a:t>‹#›</a:t>
            </a:fld>
            <a:endParaRPr lang="en-US" dirty="0"/>
          </a:p>
        </p:txBody>
      </p:sp>
    </p:spTree>
    <p:extLst>
      <p:ext uri="{BB962C8B-B14F-4D97-AF65-F5344CB8AC3E}">
        <p14:creationId xmlns:p14="http://schemas.microsoft.com/office/powerpoint/2010/main" val="3441099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1B58722-753B-AD4A-8E1C-3D4FA5436E8B}" type="datetimeFigureOut">
              <a:rPr lang="en-US" smtClean="0"/>
              <a:t>18/1/19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AA5B5F4-706C-C043-A884-CA8512A886FB}" type="slidenum">
              <a:rPr lang="en-US" smtClean="0"/>
              <a:t>‹#›</a:t>
            </a:fld>
            <a:endParaRPr lang="en-US" dirty="0"/>
          </a:p>
        </p:txBody>
      </p:sp>
    </p:spTree>
    <p:extLst>
      <p:ext uri="{BB962C8B-B14F-4D97-AF65-F5344CB8AC3E}">
        <p14:creationId xmlns:p14="http://schemas.microsoft.com/office/powerpoint/2010/main" val="1686469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1B58722-753B-AD4A-8E1C-3D4FA5436E8B}" type="datetimeFigureOut">
              <a:rPr lang="en-US" smtClean="0"/>
              <a:t>18/1/19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AA5B5F4-706C-C043-A884-CA8512A886FB}" type="slidenum">
              <a:rPr lang="en-US" smtClean="0"/>
              <a:t>‹#›</a:t>
            </a:fld>
            <a:endParaRPr lang="en-US" dirty="0"/>
          </a:p>
        </p:txBody>
      </p:sp>
    </p:spTree>
    <p:extLst>
      <p:ext uri="{BB962C8B-B14F-4D97-AF65-F5344CB8AC3E}">
        <p14:creationId xmlns:p14="http://schemas.microsoft.com/office/powerpoint/2010/main" val="42617553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1B58722-753B-AD4A-8E1C-3D4FA5436E8B}" type="datetimeFigureOut">
              <a:rPr lang="en-US" smtClean="0"/>
              <a:t>18/1/19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0AA5B5F4-706C-C043-A884-CA8512A886FB}" type="slidenum">
              <a:rPr lang="en-US" smtClean="0"/>
              <a:t>‹#›</a:t>
            </a:fld>
            <a:endParaRPr lang="en-US" dirty="0"/>
          </a:p>
        </p:txBody>
      </p:sp>
    </p:spTree>
    <p:extLst>
      <p:ext uri="{BB962C8B-B14F-4D97-AF65-F5344CB8AC3E}">
        <p14:creationId xmlns:p14="http://schemas.microsoft.com/office/powerpoint/2010/main" val="35735020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1B58722-753B-AD4A-8E1C-3D4FA5436E8B}" type="datetimeFigureOut">
              <a:rPr lang="en-US" smtClean="0"/>
              <a:t>18/1/19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AA5B5F4-706C-C043-A884-CA8512A886FB}" type="slidenum">
              <a:rPr lang="en-US" smtClean="0"/>
              <a:t>‹#›</a:t>
            </a:fld>
            <a:endParaRPr lang="en-US" dirty="0"/>
          </a:p>
        </p:txBody>
      </p:sp>
    </p:spTree>
    <p:extLst>
      <p:ext uri="{BB962C8B-B14F-4D97-AF65-F5344CB8AC3E}">
        <p14:creationId xmlns:p14="http://schemas.microsoft.com/office/powerpoint/2010/main" val="22026572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1B58722-753B-AD4A-8E1C-3D4FA5436E8B}" type="datetimeFigureOut">
              <a:rPr lang="en-US" smtClean="0"/>
              <a:t>18/1/19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0AA5B5F4-706C-C043-A884-CA8512A886FB}" type="slidenum">
              <a:rPr lang="en-US" smtClean="0"/>
              <a:t>‹#›</a:t>
            </a:fld>
            <a:endParaRPr lang="en-US" dirty="0"/>
          </a:p>
        </p:txBody>
      </p:sp>
    </p:spTree>
    <p:extLst>
      <p:ext uri="{BB962C8B-B14F-4D97-AF65-F5344CB8AC3E}">
        <p14:creationId xmlns:p14="http://schemas.microsoft.com/office/powerpoint/2010/main" val="13311170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1B58722-753B-AD4A-8E1C-3D4FA5436E8B}" type="datetimeFigureOut">
              <a:rPr lang="en-US" smtClean="0"/>
              <a:t>18/1/19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AA5B5F4-706C-C043-A884-CA8512A886FB}" type="slidenum">
              <a:rPr lang="en-US" smtClean="0"/>
              <a:t>‹#›</a:t>
            </a:fld>
            <a:endParaRPr lang="en-US" dirty="0"/>
          </a:p>
        </p:txBody>
      </p:sp>
    </p:spTree>
    <p:extLst>
      <p:ext uri="{BB962C8B-B14F-4D97-AF65-F5344CB8AC3E}">
        <p14:creationId xmlns:p14="http://schemas.microsoft.com/office/powerpoint/2010/main" val="37164890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1B58722-753B-AD4A-8E1C-3D4FA5436E8B}" type="datetimeFigureOut">
              <a:rPr lang="en-US" smtClean="0"/>
              <a:t>18/1/19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AA5B5F4-706C-C043-A884-CA8512A886FB}" type="slidenum">
              <a:rPr lang="en-US" smtClean="0"/>
              <a:t>‹#›</a:t>
            </a:fld>
            <a:endParaRPr lang="en-US" dirty="0"/>
          </a:p>
        </p:txBody>
      </p:sp>
    </p:spTree>
    <p:extLst>
      <p:ext uri="{BB962C8B-B14F-4D97-AF65-F5344CB8AC3E}">
        <p14:creationId xmlns:p14="http://schemas.microsoft.com/office/powerpoint/2010/main" val="355926474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B58722-753B-AD4A-8E1C-3D4FA5436E8B}" type="datetimeFigureOut">
              <a:rPr lang="en-US" smtClean="0"/>
              <a:t>18/1/19</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A5B5F4-706C-C043-A884-CA8512A886FB}" type="slidenum">
              <a:rPr lang="en-US" smtClean="0"/>
              <a:t>‹#›</a:t>
            </a:fld>
            <a:endParaRPr lang="en-US" dirty="0"/>
          </a:p>
        </p:txBody>
      </p:sp>
    </p:spTree>
    <p:extLst>
      <p:ext uri="{BB962C8B-B14F-4D97-AF65-F5344CB8AC3E}">
        <p14:creationId xmlns:p14="http://schemas.microsoft.com/office/powerpoint/2010/main" val="26487433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www.arduino.cc/" TargetMode="External"/><Relationship Id="rId4" Type="http://schemas.openxmlformats.org/officeDocument/2006/relationships/hyperlink" Target="http://www.blender.org/" TargetMode="External"/><Relationship Id="rId5" Type="http://schemas.openxmlformats.org/officeDocument/2006/relationships/hyperlink" Target="http://cycling74.com/" TargetMode="External"/><Relationship Id="rId6" Type="http://schemas.openxmlformats.org/officeDocument/2006/relationships/hyperlink" Target="http://www.aqf.edu.au/" TargetMode="External"/><Relationship Id="rId7" Type="http://schemas.openxmlformats.org/officeDocument/2006/relationships/hyperlink" Target="http://www.stephenmcnair.uk/index.php/adult-education/" TargetMode="External"/><Relationship Id="rId8" Type="http://schemas.openxmlformats.org/officeDocument/2006/relationships/hyperlink" Target="http://www.narnia.com/us/" TargetMode="External"/><Relationship Id="rId9" Type="http://schemas.openxmlformats.org/officeDocument/2006/relationships/hyperlink" Target="http://www.youtube.com/watch?v=zVoYDLhmS0g" TargetMode="External"/><Relationship Id="rId10" Type="http://schemas.openxmlformats.org/officeDocument/2006/relationships/hyperlink" Target="https://http://www.wemos.cc/" TargetMode="External"/><Relationship Id="rId1" Type="http://schemas.openxmlformats.org/officeDocument/2006/relationships/slideLayout" Target="../slideLayouts/slideLayout2.xml"/><Relationship Id="rId2" Type="http://schemas.openxmlformats.org/officeDocument/2006/relationships/hyperlink" Target="http://www.local.gov.uk/our-support/research/partner-organisations/national-institute-adult-continuing-education-niace"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hyperlink" Target="#_ENREF_9"/><Relationship Id="rId4" Type="http://schemas.openxmlformats.org/officeDocument/2006/relationships/hyperlink" Target="#_ENREF_13"/><Relationship Id="rId1" Type="http://schemas.openxmlformats.org/officeDocument/2006/relationships/slideLayout" Target="../slideLayouts/slideLayout2.xml"/><Relationship Id="rId2" Type="http://schemas.openxmlformats.org/officeDocument/2006/relationships/hyperlink" Target="#_ENREF_1"/></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b="1" dirty="0"/>
              <a:t>MARVIN: A 3D Printed, Internet Enabled Product Design and Staff Development Project</a:t>
            </a:r>
            <a:r>
              <a:rPr lang="en-AU" dirty="0" smtClean="0">
                <a:effectLst/>
              </a:rPr>
              <a:t> </a:t>
            </a:r>
            <a:endParaRPr lang="en-US" dirty="0"/>
          </a:p>
        </p:txBody>
      </p:sp>
      <p:sp>
        <p:nvSpPr>
          <p:cNvPr id="3" name="Subtitle 2"/>
          <p:cNvSpPr>
            <a:spLocks noGrp="1"/>
          </p:cNvSpPr>
          <p:nvPr>
            <p:ph type="subTitle" idx="1"/>
          </p:nvPr>
        </p:nvSpPr>
        <p:spPr/>
        <p:txBody>
          <a:bodyPr/>
          <a:lstStyle/>
          <a:p>
            <a:r>
              <a:rPr lang="en-US" dirty="0" smtClean="0"/>
              <a:t>18/01/2019</a:t>
            </a:r>
            <a:endParaRPr lang="en-US" dirty="0"/>
          </a:p>
        </p:txBody>
      </p:sp>
    </p:spTree>
    <p:extLst>
      <p:ext uri="{BB962C8B-B14F-4D97-AF65-F5344CB8AC3E}">
        <p14:creationId xmlns:p14="http://schemas.microsoft.com/office/powerpoint/2010/main" val="314902759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Versions</a:t>
            </a:r>
            <a:endParaRPr lang="en-US" dirty="0"/>
          </a:p>
        </p:txBody>
      </p:sp>
      <p:pic>
        <p:nvPicPr>
          <p:cNvPr id="4" name="Content Placeholder 3" descr="D1Mini.png"/>
          <p:cNvPicPr>
            <a:picLocks noGrp="1" noChangeAspect="1"/>
          </p:cNvPicPr>
          <p:nvPr>
            <p:ph idx="1"/>
          </p:nvPr>
        </p:nvPicPr>
        <p:blipFill>
          <a:blip r:embed="rId3">
            <a:extLst>
              <a:ext uri="{28A0092B-C50C-407E-A947-70E740481C1C}">
                <a14:useLocalDpi xmlns:a14="http://schemas.microsoft.com/office/drawing/2010/main" val="0"/>
              </a:ext>
            </a:extLst>
          </a:blip>
          <a:srcRect t="-2472" b="-2472"/>
          <a:stretch>
            <a:fillRect/>
          </a:stretch>
        </p:blipFill>
        <p:spPr/>
      </p:pic>
    </p:spTree>
    <p:extLst>
      <p:ext uri="{BB962C8B-B14F-4D97-AF65-F5344CB8AC3E}">
        <p14:creationId xmlns:p14="http://schemas.microsoft.com/office/powerpoint/2010/main" val="2934530423"/>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Wemos OLED Shield</a:t>
            </a:r>
            <a:endParaRPr lang="en-US" dirty="0"/>
          </a:p>
        </p:txBody>
      </p:sp>
      <p:pic>
        <p:nvPicPr>
          <p:cNvPr id="6" name="Content Placeholder 5" descr="Di OLED Sheild.jpeg"/>
          <p:cNvPicPr>
            <a:picLocks noGrp="1" noChangeAspect="1"/>
          </p:cNvPicPr>
          <p:nvPr>
            <p:ph idx="1"/>
          </p:nvPr>
        </p:nvPicPr>
        <p:blipFill>
          <a:blip r:embed="rId2">
            <a:extLst>
              <a:ext uri="{28A0092B-C50C-407E-A947-70E740481C1C}">
                <a14:useLocalDpi xmlns:a14="http://schemas.microsoft.com/office/drawing/2010/main" val="0"/>
              </a:ext>
            </a:extLst>
          </a:blip>
          <a:srcRect t="896" b="896"/>
          <a:stretch>
            <a:fillRect/>
          </a:stretch>
        </p:blipFill>
        <p:spPr/>
      </p:pic>
    </p:spTree>
    <p:extLst>
      <p:ext uri="{BB962C8B-B14F-4D97-AF65-F5344CB8AC3E}">
        <p14:creationId xmlns:p14="http://schemas.microsoft.com/office/powerpoint/2010/main" val="81024646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OPEN-SMART mp3 Player</a:t>
            </a:r>
            <a:endParaRPr lang="en-US" dirty="0"/>
          </a:p>
        </p:txBody>
      </p:sp>
      <p:pic>
        <p:nvPicPr>
          <p:cNvPr id="4" name="Content Placeholder 3" descr="Screen Shot 2019-01-15 at 7.00.46 pm.png"/>
          <p:cNvPicPr>
            <a:picLocks noGrp="1" noChangeAspect="1"/>
          </p:cNvPicPr>
          <p:nvPr>
            <p:ph idx="1"/>
          </p:nvPr>
        </p:nvPicPr>
        <p:blipFill>
          <a:blip r:embed="rId2">
            <a:extLst>
              <a:ext uri="{28A0092B-C50C-407E-A947-70E740481C1C}">
                <a14:useLocalDpi xmlns:a14="http://schemas.microsoft.com/office/drawing/2010/main" val="0"/>
              </a:ext>
            </a:extLst>
          </a:blip>
          <a:srcRect l="3400" r="3400"/>
          <a:stretch>
            <a:fillRect/>
          </a:stretch>
        </p:blipFill>
        <p:spPr/>
      </p:pic>
    </p:spTree>
    <p:extLst>
      <p:ext uri="{BB962C8B-B14F-4D97-AF65-F5344CB8AC3E}">
        <p14:creationId xmlns:p14="http://schemas.microsoft.com/office/powerpoint/2010/main" val="994711133"/>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With Micro SD Card Reader</a:t>
            </a:r>
            <a:endParaRPr lang="en-US" dirty="0"/>
          </a:p>
        </p:txBody>
      </p:sp>
      <p:pic>
        <p:nvPicPr>
          <p:cNvPr id="4" name="Content Placeholder 3" descr="Screen Shot 2019-01-15 at 7.02.30 pm.png"/>
          <p:cNvPicPr>
            <a:picLocks noGrp="1" noChangeAspect="1"/>
          </p:cNvPicPr>
          <p:nvPr>
            <p:ph idx="1"/>
          </p:nvPr>
        </p:nvPicPr>
        <p:blipFill>
          <a:blip r:embed="rId2">
            <a:extLst>
              <a:ext uri="{28A0092B-C50C-407E-A947-70E740481C1C}">
                <a14:useLocalDpi xmlns:a14="http://schemas.microsoft.com/office/drawing/2010/main" val="0"/>
              </a:ext>
            </a:extLst>
          </a:blip>
          <a:srcRect l="1708" r="1708"/>
          <a:stretch>
            <a:fillRect/>
          </a:stretch>
        </p:blipFill>
        <p:spPr/>
      </p:pic>
    </p:spTree>
    <p:extLst>
      <p:ext uri="{BB962C8B-B14F-4D97-AF65-F5344CB8AC3E}">
        <p14:creationId xmlns:p14="http://schemas.microsoft.com/office/powerpoint/2010/main" val="465907262"/>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Servo for Dancing</a:t>
            </a:r>
            <a:endParaRPr lang="en-US" dirty="0"/>
          </a:p>
        </p:txBody>
      </p:sp>
      <p:pic>
        <p:nvPicPr>
          <p:cNvPr id="4" name="Content Placeholder 3" descr="TA0233.jpg"/>
          <p:cNvPicPr>
            <a:picLocks noGrp="1" noChangeAspect="1"/>
          </p:cNvPicPr>
          <p:nvPr>
            <p:ph idx="1"/>
          </p:nvPr>
        </p:nvPicPr>
        <p:blipFill>
          <a:blip r:embed="rId2">
            <a:extLst>
              <a:ext uri="{28A0092B-C50C-407E-A947-70E740481C1C}">
                <a14:useLocalDpi xmlns:a14="http://schemas.microsoft.com/office/drawing/2010/main" val="0"/>
              </a:ext>
            </a:extLst>
          </a:blip>
          <a:srcRect t="8790" b="8790"/>
          <a:stretch>
            <a:fillRect/>
          </a:stretch>
        </p:blipFill>
        <p:spPr/>
      </p:pic>
    </p:spTree>
    <p:extLst>
      <p:ext uri="{BB962C8B-B14F-4D97-AF65-F5344CB8AC3E}">
        <p14:creationId xmlns:p14="http://schemas.microsoft.com/office/powerpoint/2010/main" val="212786481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Closed Base Blender Image</a:t>
            </a:r>
            <a:endParaRPr lang="en-US" dirty="0"/>
          </a:p>
        </p:txBody>
      </p:sp>
      <p:pic>
        <p:nvPicPr>
          <p:cNvPr id="4" name="Content Placeholder 3" descr="Screen Shot 2019-01-15 at 11.25.05 am.png"/>
          <p:cNvPicPr>
            <a:picLocks noGrp="1" noChangeAspect="1"/>
          </p:cNvPicPr>
          <p:nvPr>
            <p:ph idx="1"/>
          </p:nvPr>
        </p:nvPicPr>
        <p:blipFill>
          <a:blip r:embed="rId2">
            <a:extLst>
              <a:ext uri="{28A0092B-C50C-407E-A947-70E740481C1C}">
                <a14:useLocalDpi xmlns:a14="http://schemas.microsoft.com/office/drawing/2010/main" val="0"/>
              </a:ext>
            </a:extLst>
          </a:blip>
          <a:srcRect t="16868" b="16868"/>
          <a:stretch>
            <a:fillRect/>
          </a:stretch>
        </p:blipFill>
        <p:spPr/>
      </p:pic>
    </p:spTree>
    <p:extLst>
      <p:ext uri="{BB962C8B-B14F-4D97-AF65-F5344CB8AC3E}">
        <p14:creationId xmlns:p14="http://schemas.microsoft.com/office/powerpoint/2010/main" val="536700872"/>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Open Base Blender Image</a:t>
            </a:r>
            <a:endParaRPr lang="en-US" dirty="0"/>
          </a:p>
        </p:txBody>
      </p:sp>
      <p:pic>
        <p:nvPicPr>
          <p:cNvPr id="4" name="Content Placeholder 3" descr="Screen Shot 2019-01-15 at 11.25.43 am.png"/>
          <p:cNvPicPr>
            <a:picLocks noGrp="1" noChangeAspect="1"/>
          </p:cNvPicPr>
          <p:nvPr>
            <p:ph idx="1"/>
          </p:nvPr>
        </p:nvPicPr>
        <p:blipFill>
          <a:blip r:embed="rId2">
            <a:extLst>
              <a:ext uri="{28A0092B-C50C-407E-A947-70E740481C1C}">
                <a14:useLocalDpi xmlns:a14="http://schemas.microsoft.com/office/drawing/2010/main" val="0"/>
              </a:ext>
            </a:extLst>
          </a:blip>
          <a:srcRect l="-56233" r="-56233"/>
          <a:stretch>
            <a:fillRect/>
          </a:stretch>
        </p:blipFill>
        <p:spPr/>
      </p:pic>
    </p:spTree>
    <p:extLst>
      <p:ext uri="{BB962C8B-B14F-4D97-AF65-F5344CB8AC3E}">
        <p14:creationId xmlns:p14="http://schemas.microsoft.com/office/powerpoint/2010/main" val="120324651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Finished Base Rendered Image</a:t>
            </a:r>
            <a:endParaRPr lang="en-US" dirty="0"/>
          </a:p>
        </p:txBody>
      </p:sp>
      <p:pic>
        <p:nvPicPr>
          <p:cNvPr id="4" name="Content Placeholder 3" descr="Box-glamour.jpg"/>
          <p:cNvPicPr>
            <a:picLocks noGrp="1" noChangeAspect="1"/>
          </p:cNvPicPr>
          <p:nvPr>
            <p:ph idx="1"/>
          </p:nvPr>
        </p:nvPicPr>
        <p:blipFill>
          <a:blip r:embed="rId2">
            <a:extLst>
              <a:ext uri="{28A0092B-C50C-407E-A947-70E740481C1C}">
                <a14:useLocalDpi xmlns:a14="http://schemas.microsoft.com/office/drawing/2010/main" val="0"/>
              </a:ext>
            </a:extLst>
          </a:blip>
          <a:srcRect t="8753" b="8753"/>
          <a:stretch>
            <a:fillRect/>
          </a:stretch>
        </p:blipFill>
        <p:spPr/>
      </p:pic>
    </p:spTree>
    <p:extLst>
      <p:ext uri="{BB962C8B-B14F-4D97-AF65-F5344CB8AC3E}">
        <p14:creationId xmlns:p14="http://schemas.microsoft.com/office/powerpoint/2010/main" val="31494492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descr="image2.jpeg"/>
          <p:cNvPicPr>
            <a:picLocks noGrp="1" noChangeAspect="1"/>
          </p:cNvPicPr>
          <p:nvPr>
            <p:ph idx="1"/>
          </p:nvPr>
        </p:nvPicPr>
        <p:blipFill>
          <a:blip r:embed="rId2">
            <a:extLst>
              <a:ext uri="{28A0092B-C50C-407E-A947-70E740481C1C}">
                <a14:useLocalDpi xmlns:a14="http://schemas.microsoft.com/office/drawing/2010/main" val="0"/>
              </a:ext>
            </a:extLst>
          </a:blip>
          <a:srcRect t="13336" b="13336"/>
          <a:stretch>
            <a:fillRect/>
          </a:stretch>
        </p:blipFill>
        <p:spPr/>
      </p:pic>
    </p:spTree>
    <p:extLst>
      <p:ext uri="{BB962C8B-B14F-4D97-AF65-F5344CB8AC3E}">
        <p14:creationId xmlns:p14="http://schemas.microsoft.com/office/powerpoint/2010/main" val="1065703002"/>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rcRect l="-34993" r="-34993"/>
          <a:stretch>
            <a:fillRect/>
          </a:stretch>
        </p:blipFill>
        <p:spPr>
          <a:xfrm>
            <a:off x="457200" y="219075"/>
            <a:ext cx="8229600" cy="6448425"/>
          </a:xfrm>
        </p:spPr>
      </p:pic>
    </p:spTree>
    <p:extLst>
      <p:ext uri="{BB962C8B-B14F-4D97-AF65-F5344CB8AC3E}">
        <p14:creationId xmlns:p14="http://schemas.microsoft.com/office/powerpoint/2010/main" val="258148430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Abstract</a:t>
            </a:r>
            <a:endParaRPr lang="en-US" dirty="0"/>
          </a:p>
        </p:txBody>
      </p:sp>
      <p:sp>
        <p:nvSpPr>
          <p:cNvPr id="3" name="Content Placeholder 2"/>
          <p:cNvSpPr>
            <a:spLocks noGrp="1"/>
          </p:cNvSpPr>
          <p:nvPr>
            <p:ph idx="1"/>
          </p:nvPr>
        </p:nvSpPr>
        <p:spPr/>
        <p:txBody>
          <a:bodyPr>
            <a:normAutofit lnSpcReduction="10000"/>
          </a:bodyPr>
          <a:lstStyle/>
          <a:p>
            <a:r>
              <a:rPr lang="en-US" dirty="0" smtClean="0"/>
              <a:t>A </a:t>
            </a:r>
            <a:r>
              <a:rPr lang="en-US" dirty="0"/>
              <a:t>staff and curriculum development project instigated within the context of educational professional development</a:t>
            </a:r>
            <a:r>
              <a:rPr lang="en-AU" dirty="0"/>
              <a:t> </a:t>
            </a:r>
            <a:endParaRPr lang="en-US" dirty="0" smtClean="0"/>
          </a:p>
          <a:p>
            <a:r>
              <a:rPr lang="en-US" dirty="0" smtClean="0"/>
              <a:t>I was requested to write two 5CP masters degree modules based </a:t>
            </a:r>
            <a:r>
              <a:rPr lang="en-US" dirty="0"/>
              <a:t>on </a:t>
            </a:r>
            <a:r>
              <a:rPr lang="en-US" dirty="0" smtClean="0"/>
              <a:t>my Internet </a:t>
            </a:r>
            <a:r>
              <a:rPr lang="en-US" dirty="0"/>
              <a:t>of </a:t>
            </a:r>
            <a:r>
              <a:rPr lang="en-US" dirty="0" smtClean="0"/>
              <a:t>Things </a:t>
            </a:r>
            <a:r>
              <a:rPr lang="en-US" dirty="0" smtClean="0"/>
              <a:t>IoT research</a:t>
            </a:r>
          </a:p>
          <a:p>
            <a:r>
              <a:rPr lang="en-US" dirty="0"/>
              <a:t>T</a:t>
            </a:r>
            <a:r>
              <a:rPr lang="en-US" dirty="0" smtClean="0"/>
              <a:t>he modules focus on the design </a:t>
            </a:r>
            <a:r>
              <a:rPr lang="en-US" dirty="0"/>
              <a:t>and build of a 3D </a:t>
            </a:r>
            <a:r>
              <a:rPr lang="en-US" dirty="0" smtClean="0"/>
              <a:t>Printed, </a:t>
            </a:r>
            <a:r>
              <a:rPr lang="en-US" dirty="0"/>
              <a:t>Internet enable product destined for the </a:t>
            </a:r>
            <a:r>
              <a:rPr lang="en-US" dirty="0" smtClean="0"/>
              <a:t>IoT marketplace</a:t>
            </a:r>
          </a:p>
          <a:p>
            <a:endParaRPr lang="en-US" dirty="0"/>
          </a:p>
        </p:txBody>
      </p:sp>
    </p:spTree>
    <p:extLst>
      <p:ext uri="{BB962C8B-B14F-4D97-AF65-F5344CB8AC3E}">
        <p14:creationId xmlns:p14="http://schemas.microsoft.com/office/powerpoint/2010/main" val="1810773000"/>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Screen Shot 2019-01-18 at 11.15.31 am.png"/>
          <p:cNvPicPr>
            <a:picLocks noGrp="1" noChangeAspect="1"/>
          </p:cNvPicPr>
          <p:nvPr>
            <p:ph idx="1"/>
          </p:nvPr>
        </p:nvPicPr>
        <p:blipFill>
          <a:blip r:embed="rId2">
            <a:extLst>
              <a:ext uri="{28A0092B-C50C-407E-A947-70E740481C1C}">
                <a14:useLocalDpi xmlns:a14="http://schemas.microsoft.com/office/drawing/2010/main" val="0"/>
              </a:ext>
            </a:extLst>
          </a:blip>
          <a:srcRect t="8709" b="8709"/>
          <a:stretch>
            <a:fillRect/>
          </a:stretch>
        </p:blipFill>
        <p:spPr/>
      </p:pic>
    </p:spTree>
    <p:extLst>
      <p:ext uri="{BB962C8B-B14F-4D97-AF65-F5344CB8AC3E}">
        <p14:creationId xmlns:p14="http://schemas.microsoft.com/office/powerpoint/2010/main" val="299641201"/>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lstStyle/>
          <a:p>
            <a:r>
              <a:rPr lang="en-US" dirty="0" smtClean="0"/>
              <a:t>We did not achieve everything we set out to do, but we did achieve 95% of the main plan in very little time indeed, and we enjoyed it!</a:t>
            </a:r>
          </a:p>
          <a:p>
            <a:pPr marL="0" indent="0">
              <a:buNone/>
            </a:pPr>
            <a:r>
              <a:rPr lang="en-US" dirty="0" smtClean="0"/>
              <a:t>The message is clear</a:t>
            </a:r>
          </a:p>
          <a:p>
            <a:endParaRPr lang="en-US" dirty="0"/>
          </a:p>
          <a:p>
            <a:pPr marL="0" indent="0">
              <a:buNone/>
            </a:pPr>
            <a:r>
              <a:rPr lang="en-US" dirty="0"/>
              <a:t>L</a:t>
            </a:r>
            <a:r>
              <a:rPr lang="en-US" dirty="0" smtClean="0"/>
              <a:t>ifelong </a:t>
            </a:r>
            <a:r>
              <a:rPr lang="en-US" dirty="0"/>
              <a:t>learning is one of the keys to a fruitful life, and a fruitful life is one of the keys to happiness here on this Earth</a:t>
            </a:r>
            <a:r>
              <a:rPr lang="en-US" dirty="0" smtClean="0"/>
              <a:t>! </a:t>
            </a:r>
            <a:r>
              <a:rPr lang="en-US" dirty="0" smtClean="0">
                <a:sym typeface="Wingdings"/>
              </a:rPr>
              <a:t></a:t>
            </a:r>
            <a:endParaRPr lang="en-AU" dirty="0"/>
          </a:p>
          <a:p>
            <a:endParaRPr lang="en-US" dirty="0"/>
          </a:p>
        </p:txBody>
      </p:sp>
    </p:spTree>
    <p:extLst>
      <p:ext uri="{BB962C8B-B14F-4D97-AF65-F5344CB8AC3E}">
        <p14:creationId xmlns:p14="http://schemas.microsoft.com/office/powerpoint/2010/main" val="113043026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Bibliography</a:t>
            </a:r>
            <a:endParaRPr lang="en-US" dirty="0"/>
          </a:p>
        </p:txBody>
      </p:sp>
      <p:sp>
        <p:nvSpPr>
          <p:cNvPr id="3" name="Content Placeholder 2"/>
          <p:cNvSpPr>
            <a:spLocks noGrp="1"/>
          </p:cNvSpPr>
          <p:nvPr>
            <p:ph idx="1"/>
          </p:nvPr>
        </p:nvSpPr>
        <p:spPr/>
        <p:txBody>
          <a:bodyPr>
            <a:normAutofit fontScale="40000" lnSpcReduction="20000"/>
          </a:bodyPr>
          <a:lstStyle/>
          <a:p>
            <a:r>
              <a:rPr lang="en-AU" u="sng" dirty="0"/>
              <a:t>(NIACE), National Institute of Adult Continuing Education. (2019).   Retrieved 12th January, 2019, from https://</a:t>
            </a:r>
            <a:r>
              <a:rPr lang="en-US" u="sng" dirty="0">
                <a:hlinkClick r:id="rId2"/>
              </a:rPr>
              <a:t>http://www.local.gov.uk/our-support/research/partner-organisations/national-institute-adult-continuing-education-niace</a:t>
            </a:r>
            <a:endParaRPr lang="en-AU" dirty="0"/>
          </a:p>
          <a:p>
            <a:r>
              <a:rPr lang="en-AU" u="sng" dirty="0"/>
              <a:t>Arduino. (2019).   Retrieved 12th January, 2019, from </a:t>
            </a:r>
            <a:r>
              <a:rPr lang="en-US" u="sng" dirty="0">
                <a:hlinkClick r:id="rId3"/>
              </a:rPr>
              <a:t>http://www.arduino.cc/</a:t>
            </a:r>
            <a:endParaRPr lang="en-AU" dirty="0"/>
          </a:p>
          <a:p>
            <a:r>
              <a:rPr lang="en-AU" u="sng" dirty="0"/>
              <a:t>Asana. (2019). from https://</a:t>
            </a:r>
            <a:r>
              <a:rPr lang="en-AU" u="sng" dirty="0"/>
              <a:t>asana.com</a:t>
            </a:r>
            <a:r>
              <a:rPr lang="en-AU" u="sng" dirty="0"/>
              <a:t>/</a:t>
            </a:r>
            <a:endParaRPr lang="en-AU" dirty="0"/>
          </a:p>
          <a:p>
            <a:r>
              <a:rPr lang="en-AU" u="sng" dirty="0"/>
              <a:t>Blender. (2019).   Retrieved 12th January, 2019, from https://</a:t>
            </a:r>
            <a:r>
              <a:rPr lang="en-US" u="sng" dirty="0">
                <a:hlinkClick r:id="rId4"/>
              </a:rPr>
              <a:t>http://www.blender.org/</a:t>
            </a:r>
            <a:endParaRPr lang="en-AU" dirty="0"/>
          </a:p>
          <a:p>
            <a:r>
              <a:rPr lang="en-AU" u="sng" dirty="0"/>
              <a:t>Cycling 74. (2019). Max.   Retrieved 12th January, 2019, from </a:t>
            </a:r>
            <a:r>
              <a:rPr lang="en-US" u="sng" dirty="0">
                <a:hlinkClick r:id="rId5"/>
              </a:rPr>
              <a:t>http://cycling74.com/</a:t>
            </a:r>
            <a:endParaRPr lang="en-AU" dirty="0"/>
          </a:p>
          <a:p>
            <a:r>
              <a:rPr lang="en-AU" u="sng" dirty="0"/>
              <a:t>Framework, Australian Qualifications. (2019).   Retrieved 12th January, 2019, from https://</a:t>
            </a:r>
            <a:r>
              <a:rPr lang="en-US" u="sng" dirty="0">
                <a:hlinkClick r:id="rId6"/>
              </a:rPr>
              <a:t>http://www.aqf.edu.au/</a:t>
            </a:r>
            <a:endParaRPr lang="en-AU" dirty="0"/>
          </a:p>
          <a:p>
            <a:r>
              <a:rPr lang="en-AU" u="sng" dirty="0"/>
              <a:t>GitHub</a:t>
            </a:r>
            <a:r>
              <a:rPr lang="en-AU" u="sng" dirty="0"/>
              <a:t>. (2019).   Retrieved January 12th, 2019, from https://</a:t>
            </a:r>
            <a:r>
              <a:rPr lang="en-AU" u="sng" dirty="0"/>
              <a:t>github.com</a:t>
            </a:r>
            <a:r>
              <a:rPr lang="en-AU" u="sng" dirty="0"/>
              <a:t>/</a:t>
            </a:r>
            <a:endParaRPr lang="en-AU" dirty="0"/>
          </a:p>
          <a:p>
            <a:r>
              <a:rPr lang="en-AU" u="sng" dirty="0"/>
              <a:t>Kahoot</a:t>
            </a:r>
            <a:r>
              <a:rPr lang="en-AU" u="sng" dirty="0"/>
              <a:t>. (2019). from https://</a:t>
            </a:r>
            <a:r>
              <a:rPr lang="en-AU" u="sng" dirty="0"/>
              <a:t>kahoot.it</a:t>
            </a:r>
            <a:r>
              <a:rPr lang="en-AU" u="sng" dirty="0"/>
              <a:t>/</a:t>
            </a:r>
            <a:endParaRPr lang="en-AU" dirty="0"/>
          </a:p>
          <a:p>
            <a:r>
              <a:rPr lang="en-AU" u="sng" dirty="0"/>
              <a:t>McNair, Professor Stephen. (2019).   Retrieved January 12th, 2019, from </a:t>
            </a:r>
            <a:r>
              <a:rPr lang="en-US" u="sng" dirty="0">
                <a:hlinkClick r:id="rId7"/>
              </a:rPr>
              <a:t>http://www.stephenmcnair.uk/index.php/adult-education/</a:t>
            </a:r>
            <a:r>
              <a:rPr lang="en-AU" dirty="0"/>
              <a:t> </a:t>
            </a:r>
          </a:p>
          <a:p>
            <a:r>
              <a:rPr lang="en-AU" u="sng" dirty="0"/>
              <a:t>Narnia. (2019).   Retrieved January 12th, 2019, from </a:t>
            </a:r>
            <a:r>
              <a:rPr lang="en-US" u="sng" dirty="0">
                <a:hlinkClick r:id="rId8"/>
              </a:rPr>
              <a:t>http://www.narnia.com/us/</a:t>
            </a:r>
            <a:endParaRPr lang="en-AU" dirty="0"/>
          </a:p>
          <a:p>
            <a:r>
              <a:rPr lang="en-AU" u="sng" dirty="0"/>
              <a:t>Padlet</a:t>
            </a:r>
            <a:r>
              <a:rPr lang="en-AU" u="sng" dirty="0"/>
              <a:t>. (2019). from https://</a:t>
            </a:r>
            <a:r>
              <a:rPr lang="en-AU" u="sng" dirty="0"/>
              <a:t>padlet.com</a:t>
            </a:r>
            <a:r>
              <a:rPr lang="en-AU" u="sng" dirty="0"/>
              <a:t>/</a:t>
            </a:r>
            <a:endParaRPr lang="en-AU" dirty="0"/>
          </a:p>
          <a:p>
            <a:r>
              <a:rPr lang="en-AU" u="sng" dirty="0"/>
              <a:t>Pictures, Touchstone. (2019).   Retrieved January 12th, 2019, from https://</a:t>
            </a:r>
            <a:r>
              <a:rPr lang="en-US" u="sng" dirty="0">
                <a:hlinkClick r:id="rId9"/>
              </a:rPr>
              <a:t>http://www.youtube.com/watch?v=zVoYDLhmS0g</a:t>
            </a:r>
            <a:endParaRPr lang="en-AU" dirty="0"/>
          </a:p>
          <a:p>
            <a:r>
              <a:rPr lang="en-AU" u="sng" dirty="0"/>
              <a:t>Sabates</a:t>
            </a:r>
            <a:r>
              <a:rPr lang="en-AU" u="sng" dirty="0"/>
              <a:t>, Ricardo, &amp; Hammond, Cathie. (2019). </a:t>
            </a:r>
            <a:r>
              <a:rPr lang="en-AU" i="1" u="sng" dirty="0"/>
              <a:t>The Impact of Lifelong Learning on Happiness and Well-being</a:t>
            </a:r>
            <a:r>
              <a:rPr lang="en-AU" u="sng" dirty="0"/>
              <a:t>.</a:t>
            </a:r>
            <a:endParaRPr lang="en-AU" dirty="0"/>
          </a:p>
          <a:p>
            <a:r>
              <a:rPr lang="en-AU" u="sng" dirty="0"/>
              <a:t>Slack. (2019). from https://</a:t>
            </a:r>
            <a:r>
              <a:rPr lang="en-AU" u="sng" dirty="0"/>
              <a:t>slack.com</a:t>
            </a:r>
            <a:r>
              <a:rPr lang="en-AU" u="sng" dirty="0"/>
              <a:t>/</a:t>
            </a:r>
            <a:endParaRPr lang="en-AU" dirty="0"/>
          </a:p>
          <a:p>
            <a:r>
              <a:rPr lang="en-AU" u="sng" dirty="0"/>
              <a:t>Smart, Open. (2019).   Retrieved 12th January, 2019, from https://open-</a:t>
            </a:r>
            <a:r>
              <a:rPr lang="en-AU" u="sng" dirty="0"/>
              <a:t>smart.aliexpress.com</a:t>
            </a:r>
            <a:r>
              <a:rPr lang="en-AU" u="sng" dirty="0"/>
              <a:t>/store/1199788</a:t>
            </a:r>
            <a:endParaRPr lang="en-AU" dirty="0"/>
          </a:p>
          <a:p>
            <a:r>
              <a:rPr lang="en-AU" u="sng" dirty="0"/>
              <a:t>Trello</a:t>
            </a:r>
            <a:r>
              <a:rPr lang="en-AU" u="sng" dirty="0"/>
              <a:t>. (2019). from https://</a:t>
            </a:r>
            <a:r>
              <a:rPr lang="en-AU" u="sng" dirty="0"/>
              <a:t>trello.com</a:t>
            </a:r>
            <a:r>
              <a:rPr lang="en-AU" u="sng" dirty="0"/>
              <a:t>/</a:t>
            </a:r>
            <a:endParaRPr lang="en-AU" dirty="0"/>
          </a:p>
          <a:p>
            <a:r>
              <a:rPr lang="en-AU" u="sng" dirty="0"/>
              <a:t>WEMOS.).   Retrieved 12th January, 2019, from </a:t>
            </a:r>
            <a:r>
              <a:rPr lang="en-AU" u="sng" dirty="0">
                <a:hlinkClick r:id="rId10"/>
              </a:rPr>
              <a:t>https://</a:t>
            </a:r>
            <a:r>
              <a:rPr lang="en-US" u="sng" dirty="0">
                <a:hlinkClick r:id="rId10"/>
              </a:rPr>
              <a:t>http://www.wemos.cc/</a:t>
            </a:r>
            <a:endParaRPr lang="en-AU" dirty="0"/>
          </a:p>
          <a:p>
            <a:pPr marL="0" indent="0">
              <a:buNone/>
            </a:pPr>
            <a:endParaRPr lang="en-AU" dirty="0"/>
          </a:p>
        </p:txBody>
      </p:sp>
    </p:spTree>
    <p:extLst>
      <p:ext uri="{BB962C8B-B14F-4D97-AF65-F5344CB8AC3E}">
        <p14:creationId xmlns:p14="http://schemas.microsoft.com/office/powerpoint/2010/main" val="170886049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
                                            <p:txEl>
                                              <p:pRg st="15" end="15"/>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smtClean="0"/>
          </a:p>
          <a:p>
            <a:endParaRPr lang="en-US" dirty="0"/>
          </a:p>
          <a:p>
            <a:pPr marL="0" indent="0" algn="ctr">
              <a:buNone/>
            </a:pPr>
            <a:r>
              <a:rPr lang="en-US" sz="4800" dirty="0" smtClean="0"/>
              <a:t>Thank-you for listening</a:t>
            </a:r>
            <a:endParaRPr lang="en-US" sz="4800" dirty="0"/>
          </a:p>
        </p:txBody>
      </p:sp>
    </p:spTree>
    <p:extLst>
      <p:ext uri="{BB962C8B-B14F-4D97-AF65-F5344CB8AC3E}">
        <p14:creationId xmlns:p14="http://schemas.microsoft.com/office/powerpoint/2010/main" val="395915510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Staff Development</a:t>
            </a:r>
            <a:endParaRPr lang="en-US" dirty="0"/>
          </a:p>
        </p:txBody>
      </p:sp>
      <p:sp>
        <p:nvSpPr>
          <p:cNvPr id="3" name="Content Placeholder 2"/>
          <p:cNvSpPr>
            <a:spLocks noGrp="1"/>
          </p:cNvSpPr>
          <p:nvPr>
            <p:ph idx="1"/>
          </p:nvPr>
        </p:nvSpPr>
        <p:spPr/>
        <p:txBody>
          <a:bodyPr/>
          <a:lstStyle/>
          <a:p>
            <a:pPr marL="0" indent="0">
              <a:buNone/>
            </a:pPr>
            <a:r>
              <a:rPr lang="en-US" b="1" dirty="0" smtClean="0"/>
              <a:t>Common complaints</a:t>
            </a:r>
          </a:p>
          <a:p>
            <a:r>
              <a:rPr lang="en-US" dirty="0" smtClean="0"/>
              <a:t>This is a waste of my time, I’ve been over this subject several times before and do not need to do it again</a:t>
            </a:r>
          </a:p>
          <a:p>
            <a:r>
              <a:rPr lang="en-US" dirty="0" smtClean="0"/>
              <a:t>My time would be better spent keeping up with advances in my own discipline</a:t>
            </a:r>
            <a:endParaRPr lang="en-US" dirty="0"/>
          </a:p>
          <a:p>
            <a:pPr marL="0" indent="0">
              <a:buNone/>
            </a:pPr>
            <a:r>
              <a:rPr lang="en-US" dirty="0" smtClean="0"/>
              <a:t>But what about the need to expand into new areas and </a:t>
            </a:r>
            <a:r>
              <a:rPr lang="en-US" dirty="0" smtClean="0"/>
              <a:t>new skillsets  </a:t>
            </a:r>
            <a:endParaRPr lang="en-US" dirty="0"/>
          </a:p>
        </p:txBody>
      </p:sp>
    </p:spTree>
    <p:extLst>
      <p:ext uri="{BB962C8B-B14F-4D97-AF65-F5344CB8AC3E}">
        <p14:creationId xmlns:p14="http://schemas.microsoft.com/office/powerpoint/2010/main" val="50318861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Continuing Professional Development</a:t>
            </a:r>
            <a:endParaRPr lang="en-US" dirty="0"/>
          </a:p>
        </p:txBody>
      </p:sp>
      <p:sp>
        <p:nvSpPr>
          <p:cNvPr id="3" name="Content Placeholder 2"/>
          <p:cNvSpPr>
            <a:spLocks noGrp="1"/>
          </p:cNvSpPr>
          <p:nvPr>
            <p:ph idx="1"/>
          </p:nvPr>
        </p:nvSpPr>
        <p:spPr/>
        <p:txBody>
          <a:bodyPr/>
          <a:lstStyle/>
          <a:p>
            <a:r>
              <a:rPr lang="en-US" dirty="0" smtClean="0"/>
              <a:t>We have a </a:t>
            </a:r>
            <a:r>
              <a:rPr lang="en-US" dirty="0"/>
              <a:t>n</a:t>
            </a:r>
            <a:r>
              <a:rPr lang="en-US" dirty="0" smtClean="0"/>
              <a:t>eed for a highly skilled workforce</a:t>
            </a:r>
          </a:p>
          <a:p>
            <a:r>
              <a:rPr lang="en-US" dirty="0" smtClean="0"/>
              <a:t>IoT </a:t>
            </a:r>
            <a:r>
              <a:rPr lang="en-US" dirty="0" smtClean="0"/>
              <a:t>is creating lots of </a:t>
            </a:r>
            <a:r>
              <a:rPr lang="en-US" dirty="0" smtClean="0"/>
              <a:t>new </a:t>
            </a:r>
            <a:r>
              <a:rPr lang="en-US" dirty="0" smtClean="0"/>
              <a:t>high </a:t>
            </a:r>
            <a:r>
              <a:rPr lang="en-US" dirty="0" smtClean="0"/>
              <a:t>tech jobs</a:t>
            </a:r>
          </a:p>
          <a:p>
            <a:r>
              <a:rPr lang="en-US" dirty="0" smtClean="0"/>
              <a:t>Manual and low skilled jobs are in recession</a:t>
            </a:r>
          </a:p>
          <a:p>
            <a:pPr marL="0" indent="0">
              <a:buNone/>
            </a:pPr>
            <a:r>
              <a:rPr lang="en-US" dirty="0"/>
              <a:t>T</a:t>
            </a:r>
            <a:r>
              <a:rPr lang="en-US" dirty="0" smtClean="0"/>
              <a:t>his means</a:t>
            </a:r>
          </a:p>
          <a:p>
            <a:r>
              <a:rPr lang="en-US" dirty="0" smtClean="0"/>
              <a:t>It’s critical to keep higher education learning and teaching relevant to developing learners that can take advantage of this highly skilled jobs market place</a:t>
            </a:r>
            <a:endParaRPr lang="en-US" dirty="0"/>
          </a:p>
          <a:p>
            <a:endParaRPr lang="en-US" dirty="0"/>
          </a:p>
        </p:txBody>
      </p:sp>
    </p:spTree>
    <p:extLst>
      <p:ext uri="{BB962C8B-B14F-4D97-AF65-F5344CB8AC3E}">
        <p14:creationId xmlns:p14="http://schemas.microsoft.com/office/powerpoint/2010/main" val="86617399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Lifelong Learning</a:t>
            </a:r>
            <a:endParaRPr lang="en-US" dirty="0"/>
          </a:p>
        </p:txBody>
      </p:sp>
      <p:sp>
        <p:nvSpPr>
          <p:cNvPr id="3" name="Content Placeholder 2"/>
          <p:cNvSpPr>
            <a:spLocks noGrp="1"/>
          </p:cNvSpPr>
          <p:nvPr>
            <p:ph idx="1"/>
          </p:nvPr>
        </p:nvSpPr>
        <p:spPr/>
        <p:txBody>
          <a:bodyPr>
            <a:normAutofit/>
          </a:bodyPr>
          <a:lstStyle/>
          <a:p>
            <a:r>
              <a:rPr lang="en-US" dirty="0" smtClean="0"/>
              <a:t>It is </a:t>
            </a:r>
            <a:r>
              <a:rPr lang="en-US" dirty="0" smtClean="0"/>
              <a:t>my view that </a:t>
            </a:r>
            <a:r>
              <a:rPr lang="en-US" dirty="0" smtClean="0"/>
              <a:t>life</a:t>
            </a:r>
            <a:r>
              <a:rPr lang="en-US" dirty="0"/>
              <a:t>-long learning is one of the key elements that make for a happier life here on </a:t>
            </a:r>
            <a:r>
              <a:rPr lang="en-US" dirty="0" smtClean="0"/>
              <a:t>Earth</a:t>
            </a:r>
            <a:r>
              <a:rPr lang="en-AU" dirty="0" smtClean="0"/>
              <a:t>!</a:t>
            </a:r>
          </a:p>
          <a:p>
            <a:endParaRPr lang="en-AU" dirty="0"/>
          </a:p>
          <a:p>
            <a:endParaRPr lang="en-AU" dirty="0" smtClean="0"/>
          </a:p>
          <a:p>
            <a:pPr marL="0" indent="0">
              <a:buNone/>
            </a:pPr>
            <a:r>
              <a:rPr lang="en-US" sz="2400" dirty="0"/>
              <a:t>The National Institute of Adult Continuing Education (NIACE) (</a:t>
            </a:r>
            <a:r>
              <a:rPr lang="en-US" sz="2400" dirty="0">
                <a:hlinkClick r:id="rId2" action="ppaction://hlinkfile" tooltip="(NIACE), 2019 #422"/>
              </a:rPr>
              <a:t>(NIACE), 2019</a:t>
            </a:r>
            <a:r>
              <a:rPr lang="en-US" sz="2400" dirty="0"/>
              <a:t>) amongst others; see the work of (</a:t>
            </a:r>
            <a:r>
              <a:rPr lang="en-US" sz="2400" dirty="0">
                <a:hlinkClick r:id="rId3" action="ppaction://hlinkfile" tooltip="McNair, 2019 #421"/>
              </a:rPr>
              <a:t>McNair, 2019</a:t>
            </a:r>
            <a:r>
              <a:rPr lang="en-US" sz="2400" dirty="0"/>
              <a:t>) and a summary of “The Impact of Lifelong Learning on Happiness and Well-being” (</a:t>
            </a:r>
            <a:r>
              <a:rPr lang="en-US" sz="2400" dirty="0">
                <a:hlinkClick r:id="rId4" action="ppaction://hlinkfile" tooltip="Sabates, 2019 #420"/>
              </a:rPr>
              <a:t>Sabates &amp; Hammond, 2019</a:t>
            </a:r>
            <a:r>
              <a:rPr lang="en-US" sz="2400" dirty="0"/>
              <a:t>).</a:t>
            </a:r>
            <a:r>
              <a:rPr lang="en-AU" sz="2400" dirty="0"/>
              <a:t> </a:t>
            </a:r>
            <a:endParaRPr lang="en-US" sz="2400" dirty="0"/>
          </a:p>
        </p:txBody>
      </p:sp>
      <p:sp>
        <p:nvSpPr>
          <p:cNvPr id="4" name="Rectangle 3"/>
          <p:cNvSpPr/>
          <p:nvPr/>
        </p:nvSpPr>
        <p:spPr>
          <a:xfrm>
            <a:off x="2574568" y="3412456"/>
            <a:ext cx="4106212" cy="584776"/>
          </a:xfrm>
          <a:prstGeom prst="rect">
            <a:avLst/>
          </a:prstGeom>
        </p:spPr>
        <p:txBody>
          <a:bodyPr wrap="none">
            <a:spAutoFit/>
          </a:bodyPr>
          <a:lstStyle/>
          <a:p>
            <a:r>
              <a:rPr lang="en-US" sz="3200" dirty="0" smtClean="0"/>
              <a:t>Just ‘sweet </a:t>
            </a:r>
            <a:r>
              <a:rPr lang="en-US" sz="3200" dirty="0"/>
              <a:t>sentiment</a:t>
            </a:r>
            <a:r>
              <a:rPr lang="en-US" sz="3200" dirty="0" smtClean="0"/>
              <a:t>’? </a:t>
            </a:r>
            <a:endParaRPr lang="en-US" sz="3200" dirty="0"/>
          </a:p>
        </p:txBody>
      </p:sp>
    </p:spTree>
    <p:extLst>
      <p:ext uri="{BB962C8B-B14F-4D97-AF65-F5344CB8AC3E}">
        <p14:creationId xmlns:p14="http://schemas.microsoft.com/office/powerpoint/2010/main" val="318350528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Introduction</a:t>
            </a:r>
            <a:endParaRPr lang="en-US" dirty="0"/>
          </a:p>
        </p:txBody>
      </p:sp>
      <p:sp>
        <p:nvSpPr>
          <p:cNvPr id="3" name="Content Placeholder 2"/>
          <p:cNvSpPr>
            <a:spLocks noGrp="1"/>
          </p:cNvSpPr>
          <p:nvPr>
            <p:ph idx="1"/>
          </p:nvPr>
        </p:nvSpPr>
        <p:spPr/>
        <p:txBody>
          <a:bodyPr>
            <a:normAutofit/>
          </a:bodyPr>
          <a:lstStyle/>
          <a:p>
            <a:pPr marL="0" indent="0">
              <a:buNone/>
            </a:pPr>
            <a:r>
              <a:rPr lang="en-US" dirty="0"/>
              <a:t>Mobile Technologies in </a:t>
            </a:r>
            <a:r>
              <a:rPr lang="en-US" dirty="0" smtClean="0"/>
              <a:t>Education - </a:t>
            </a:r>
            <a:r>
              <a:rPr lang="en-US" b="1" dirty="0"/>
              <a:t>a</a:t>
            </a:r>
            <a:r>
              <a:rPr lang="en-US" b="1" dirty="0" smtClean="0"/>
              <a:t> different take</a:t>
            </a:r>
          </a:p>
          <a:p>
            <a:r>
              <a:rPr lang="en-US" dirty="0" smtClean="0"/>
              <a:t>We might think of Padlet, Kahoot, Slack, Trello, Asana</a:t>
            </a:r>
            <a:endParaRPr lang="en-US" dirty="0"/>
          </a:p>
          <a:p>
            <a:r>
              <a:rPr lang="en-US" dirty="0" smtClean="0"/>
              <a:t>This project places the design of the Mobile </a:t>
            </a:r>
            <a:r>
              <a:rPr lang="en-US" dirty="0"/>
              <a:t>T</a:t>
            </a:r>
            <a:r>
              <a:rPr lang="en-US" dirty="0" smtClean="0"/>
              <a:t>echnology at the centre of the learning experience</a:t>
            </a:r>
          </a:p>
          <a:p>
            <a:endParaRPr lang="en-US" dirty="0"/>
          </a:p>
          <a:p>
            <a:endParaRPr lang="en-US" dirty="0" smtClean="0"/>
          </a:p>
          <a:p>
            <a:endParaRPr lang="en-US" dirty="0" smtClean="0"/>
          </a:p>
          <a:p>
            <a:endParaRPr lang="en-US" dirty="0"/>
          </a:p>
        </p:txBody>
      </p:sp>
    </p:spTree>
    <p:extLst>
      <p:ext uri="{BB962C8B-B14F-4D97-AF65-F5344CB8AC3E}">
        <p14:creationId xmlns:p14="http://schemas.microsoft.com/office/powerpoint/2010/main" val="3532272309"/>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Project</a:t>
            </a:r>
            <a:endParaRPr lang="en-US" dirty="0"/>
          </a:p>
        </p:txBody>
      </p:sp>
      <p:sp>
        <p:nvSpPr>
          <p:cNvPr id="3" name="Content Placeholder 2"/>
          <p:cNvSpPr>
            <a:spLocks noGrp="1"/>
          </p:cNvSpPr>
          <p:nvPr>
            <p:ph idx="1"/>
          </p:nvPr>
        </p:nvSpPr>
        <p:spPr/>
        <p:txBody>
          <a:bodyPr/>
          <a:lstStyle/>
          <a:p>
            <a:r>
              <a:rPr lang="en-US" dirty="0" smtClean="0"/>
              <a:t>Started off as a bit of a joke</a:t>
            </a:r>
          </a:p>
          <a:p>
            <a:r>
              <a:rPr lang="en-US" dirty="0" smtClean="0"/>
              <a:t>Rubber purple </a:t>
            </a:r>
            <a:r>
              <a:rPr lang="en-US" dirty="0"/>
              <a:t>h</a:t>
            </a:r>
            <a:r>
              <a:rPr lang="en-US" dirty="0" smtClean="0"/>
              <a:t>air etc.</a:t>
            </a:r>
          </a:p>
          <a:p>
            <a:r>
              <a:rPr lang="en-US" dirty="0" smtClean="0"/>
              <a:t>But we should practice what we preach </a:t>
            </a:r>
          </a:p>
          <a:p>
            <a:r>
              <a:rPr lang="en-US" dirty="0" smtClean="0"/>
              <a:t>IoT job opportunities for my students</a:t>
            </a:r>
          </a:p>
          <a:p>
            <a:r>
              <a:rPr lang="en-US" dirty="0" smtClean="0"/>
              <a:t>Very little time to implement interdisciplinary team </a:t>
            </a:r>
            <a:r>
              <a:rPr lang="en-US" dirty="0" smtClean="0"/>
              <a:t>project 26 </a:t>
            </a:r>
            <a:r>
              <a:rPr lang="en-US" dirty="0" smtClean="0"/>
              <a:t>hours total allocation</a:t>
            </a:r>
          </a:p>
          <a:p>
            <a:r>
              <a:rPr lang="en-US" dirty="0" smtClean="0"/>
              <a:t>Time allocations to other </a:t>
            </a:r>
            <a:r>
              <a:rPr lang="en-US" dirty="0" smtClean="0"/>
              <a:t>staff (AQF +1 etc.)</a:t>
            </a:r>
            <a:endParaRPr lang="en-US" dirty="0"/>
          </a:p>
        </p:txBody>
      </p:sp>
    </p:spTree>
    <p:extLst>
      <p:ext uri="{BB962C8B-B14F-4D97-AF65-F5344CB8AC3E}">
        <p14:creationId xmlns:p14="http://schemas.microsoft.com/office/powerpoint/2010/main" val="294149496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Plan</a:t>
            </a:r>
            <a:endParaRPr lang="en-US" dirty="0"/>
          </a:p>
        </p:txBody>
      </p:sp>
      <p:sp>
        <p:nvSpPr>
          <p:cNvPr id="3" name="Content Placeholder 2"/>
          <p:cNvSpPr>
            <a:spLocks noGrp="1"/>
          </p:cNvSpPr>
          <p:nvPr>
            <p:ph idx="1"/>
          </p:nvPr>
        </p:nvSpPr>
        <p:spPr/>
        <p:txBody>
          <a:bodyPr>
            <a:normAutofit fontScale="92500" lnSpcReduction="20000"/>
          </a:bodyPr>
          <a:lstStyle/>
          <a:p>
            <a:pPr marL="0" indent="0">
              <a:buNone/>
            </a:pPr>
            <a:endParaRPr lang="en-US" dirty="0" smtClean="0"/>
          </a:p>
          <a:p>
            <a:r>
              <a:rPr lang="en-US" dirty="0" smtClean="0"/>
              <a:t>To execute the project and assignments within the interdisciplinary staff team prior to delivery of the module to </a:t>
            </a:r>
            <a:r>
              <a:rPr lang="en-US" dirty="0" smtClean="0"/>
              <a:t>students</a:t>
            </a:r>
          </a:p>
          <a:p>
            <a:r>
              <a:rPr lang="en-US" dirty="0"/>
              <a:t>S</a:t>
            </a:r>
            <a:r>
              <a:rPr lang="en-US" dirty="0" smtClean="0"/>
              <a:t>pecifics </a:t>
            </a:r>
            <a:r>
              <a:rPr lang="en-US" dirty="0"/>
              <a:t>of soldering, electronic design, programming and coding decisions </a:t>
            </a:r>
            <a:r>
              <a:rPr lang="en-US" dirty="0" smtClean="0"/>
              <a:t>are </a:t>
            </a:r>
            <a:r>
              <a:rPr lang="en-US" dirty="0"/>
              <a:t>beyond the scope of this </a:t>
            </a:r>
            <a:r>
              <a:rPr lang="en-US" dirty="0" smtClean="0"/>
              <a:t>paper (files shared on </a:t>
            </a:r>
            <a:r>
              <a:rPr lang="en-US" dirty="0" err="1" smtClean="0"/>
              <a:t>GitHub</a:t>
            </a:r>
            <a:r>
              <a:rPr lang="en-US" dirty="0" smtClean="0"/>
              <a:t>)</a:t>
            </a:r>
            <a:endParaRPr lang="en-US" dirty="0" smtClean="0"/>
          </a:p>
          <a:p>
            <a:endParaRPr lang="en-US" dirty="0"/>
          </a:p>
          <a:p>
            <a:pPr marL="0" indent="0">
              <a:buNone/>
            </a:pPr>
            <a:r>
              <a:rPr lang="en-US" dirty="0" smtClean="0"/>
              <a:t>So to the design decisions regarding execution of the assignments.</a:t>
            </a:r>
            <a:endParaRPr lang="en-US" dirty="0" smtClean="0"/>
          </a:p>
          <a:p>
            <a:endParaRPr lang="en-US" dirty="0"/>
          </a:p>
        </p:txBody>
      </p:sp>
    </p:spTree>
    <p:extLst>
      <p:ext uri="{BB962C8B-B14F-4D97-AF65-F5344CB8AC3E}">
        <p14:creationId xmlns:p14="http://schemas.microsoft.com/office/powerpoint/2010/main" val="120396238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D1 Mini  - or at least one version of it!</a:t>
            </a:r>
            <a:endParaRPr lang="en-US" dirty="0"/>
          </a:p>
        </p:txBody>
      </p:sp>
      <p:pic>
        <p:nvPicPr>
          <p:cNvPr id="4" name="Content Placeholder 3" descr="Screen Shot 2018-11-19 at 2.01.36 pm.png"/>
          <p:cNvPicPr>
            <a:picLocks noGrp="1" noChangeAspect="1"/>
          </p:cNvPicPr>
          <p:nvPr>
            <p:ph idx="1"/>
          </p:nvPr>
        </p:nvPicPr>
        <p:blipFill>
          <a:blip r:embed="rId2">
            <a:extLst>
              <a:ext uri="{28A0092B-C50C-407E-A947-70E740481C1C}">
                <a14:useLocalDpi xmlns:a14="http://schemas.microsoft.com/office/drawing/2010/main" val="0"/>
              </a:ext>
            </a:extLst>
          </a:blip>
          <a:srcRect l="-77155" r="-77155"/>
          <a:stretch>
            <a:fillRect/>
          </a:stretch>
        </p:blipFill>
        <p:spPr/>
      </p:pic>
    </p:spTree>
    <p:extLst>
      <p:ext uri="{BB962C8B-B14F-4D97-AF65-F5344CB8AC3E}">
        <p14:creationId xmlns:p14="http://schemas.microsoft.com/office/powerpoint/2010/main" val="380376543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1021</TotalTime>
  <Words>1071</Words>
  <Application>Microsoft Macintosh PowerPoint</Application>
  <PresentationFormat>On-screen Show (4:3)</PresentationFormat>
  <Paragraphs>91</Paragraphs>
  <Slides>23</Slides>
  <Notes>5</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Office Theme</vt:lpstr>
      <vt:lpstr>MARVIN: A 3D Printed, Internet Enabled Product Design and Staff Development Project </vt:lpstr>
      <vt:lpstr>Abstract</vt:lpstr>
      <vt:lpstr>Staff Development</vt:lpstr>
      <vt:lpstr>Continuing Professional Development</vt:lpstr>
      <vt:lpstr>Lifelong Learning</vt:lpstr>
      <vt:lpstr>Introduction</vt:lpstr>
      <vt:lpstr>The Project</vt:lpstr>
      <vt:lpstr>The Plan</vt:lpstr>
      <vt:lpstr>The D1 Mini  - or at least one version of it!</vt:lpstr>
      <vt:lpstr>Versions</vt:lpstr>
      <vt:lpstr>Wemos OLED Shield</vt:lpstr>
      <vt:lpstr>OPEN-SMART mp3 Player</vt:lpstr>
      <vt:lpstr>With Micro SD Card Reader</vt:lpstr>
      <vt:lpstr>Servo for Dancing</vt:lpstr>
      <vt:lpstr>Closed Base Blender Image</vt:lpstr>
      <vt:lpstr>Open Base Blender Image</vt:lpstr>
      <vt:lpstr>Finished Base Rendered Image</vt:lpstr>
      <vt:lpstr>PowerPoint Presentation</vt:lpstr>
      <vt:lpstr>PowerPoint Presentation</vt:lpstr>
      <vt:lpstr>PowerPoint Presentation</vt:lpstr>
      <vt:lpstr>Conclusion</vt:lpstr>
      <vt:lpstr>Bibliography</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MARVIN: A 3D Printed, Internet Enabled Product Design and Staff Development Project </dc:title>
  <dc:creator>Rich</dc:creator>
  <cp:lastModifiedBy>Rich</cp:lastModifiedBy>
  <cp:revision>64</cp:revision>
  <cp:lastPrinted>2019-01-17T20:22:09Z</cp:lastPrinted>
  <dcterms:created xsi:type="dcterms:W3CDTF">2019-01-05T11:23:47Z</dcterms:created>
  <dcterms:modified xsi:type="dcterms:W3CDTF">2019-01-18T04:15:40Z</dcterms:modified>
</cp:coreProperties>
</file>

<file path=docProps/thumbnail.jpeg>
</file>